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6" d="100"/>
          <a:sy n="126" d="100"/>
        </p:scale>
        <p:origin x="-354" y="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187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838880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Lisa talks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Kirk talks</a:t>
            </a:r>
          </a:p>
          <a:p>
            <a:endParaRPr lang="e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Lisa talks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Marcus talks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Kirk talks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Marcus talks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Lisa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 rot="10800000" flipH="1">
            <a:off x="0" y="2984999"/>
            <a:ext cx="9144000" cy="2158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2393175"/>
            <a:ext cx="4617372" cy="59050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 rot="10800000" flipH="1">
            <a:off x="0" y="2983958"/>
            <a:ext cx="4617372" cy="571095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1746892"/>
            <a:ext cx="7772400" cy="12380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  <a:lvl6pPr algn="ctr">
              <a:defRPr/>
            </a:lvl6pPr>
            <a:lvl7pPr algn="ctr">
              <a:defRPr/>
            </a:lvl7pPr>
            <a:lvl8pPr algn="ctr">
              <a:defRPr/>
            </a:lvl8pPr>
            <a:lvl9pPr algn="ctr"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685800" y="3093357"/>
            <a:ext cx="7772400" cy="666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1pPr>
            <a:lvl2pPr marL="0" indent="152400" algn="ctr">
              <a:spcBef>
                <a:spcPts val="0"/>
              </a:spcBef>
              <a:buClr>
                <a:schemeClr val="dk2"/>
              </a:buClr>
              <a:buNone/>
              <a:defRPr i="1">
                <a:solidFill>
                  <a:schemeClr val="dk2"/>
                </a:solidFill>
              </a:defRPr>
            </a:lvl2pPr>
            <a:lvl3pPr marL="0" indent="152400" algn="ctr">
              <a:spcBef>
                <a:spcPts val="0"/>
              </a:spcBef>
              <a:buClr>
                <a:schemeClr val="dk2"/>
              </a:buClr>
              <a:buNone/>
              <a:defRPr i="1">
                <a:solidFill>
                  <a:schemeClr val="dk2"/>
                </a:solidFill>
              </a:defRPr>
            </a:lvl3pPr>
            <a:lvl4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4pPr>
            <a:lvl5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5pPr>
            <a:lvl6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6pPr>
            <a:lvl7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7pPr>
            <a:lvl8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8pPr>
            <a:lvl9pPr marL="0" indent="1524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/>
        </p:nvSpPr>
        <p:spPr>
          <a:xfrm rot="10800000" flipH="1">
            <a:off x="0" y="1163100"/>
            <a:ext cx="9144000" cy="3980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5" name="Shape 15"/>
          <p:cNvSpPr/>
          <p:nvPr/>
        </p:nvSpPr>
        <p:spPr>
          <a:xfrm flipH="1">
            <a:off x="4526627" y="571349"/>
            <a:ext cx="4617372" cy="59050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 rot="10800000">
            <a:off x="4526627" y="1162132"/>
            <a:ext cx="4617372" cy="571095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 rot="10800000" flipH="1">
            <a:off x="0" y="1163100"/>
            <a:ext cx="9144000" cy="3980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 rot="10800000">
            <a:off x="4526627" y="1162132"/>
            <a:ext cx="4617372" cy="571095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4" name="Shape 24"/>
          <p:cNvSpPr/>
          <p:nvPr/>
        </p:nvSpPr>
        <p:spPr>
          <a:xfrm flipH="1">
            <a:off x="4526627" y="571349"/>
            <a:ext cx="4617372" cy="59050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/>
          <p:nvPr/>
        </p:nvSpPr>
        <p:spPr>
          <a:xfrm rot="10800000" flipH="1">
            <a:off x="0" y="1163100"/>
            <a:ext cx="9144000" cy="39803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 flipH="1">
            <a:off x="4526627" y="571349"/>
            <a:ext cx="4617372" cy="59050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0" name="Shape 30"/>
          <p:cNvSpPr/>
          <p:nvPr/>
        </p:nvSpPr>
        <p:spPr>
          <a:xfrm rot="10800000">
            <a:off x="4526627" y="1162132"/>
            <a:ext cx="4617372" cy="571095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 rot="10800000" flipH="1">
            <a:off x="0" y="4412699"/>
            <a:ext cx="9144000" cy="7307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 flipH="1">
            <a:off x="4526627" y="3820834"/>
            <a:ext cx="4617372" cy="590502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 rot="10800000">
            <a:off x="4526627" y="4411617"/>
            <a:ext cx="4617372" cy="571095"/>
          </a:xfrm>
          <a:custGeom>
            <a:avLst/>
            <a:gdLst/>
            <a:ahLst/>
            <a:cxnLst/>
            <a:rect l="0" t="0" r="0" b="0"/>
            <a:pathLst>
              <a:path w="4617373" h="1108924" extrusionOk="0">
                <a:moveTo>
                  <a:pt x="1199" y="1108924"/>
                </a:moveTo>
                <a:lnTo>
                  <a:pt x="4617373" y="1108924"/>
                </a:lnTo>
                <a:lnTo>
                  <a:pt x="0" y="0"/>
                </a:lnTo>
                <a:cubicBezTo>
                  <a:pt x="400" y="369641"/>
                  <a:pt x="799" y="739283"/>
                  <a:pt x="1199" y="1108924"/>
                </a:cubicBezTo>
                <a:close/>
              </a:path>
            </a:pathLst>
          </a:custGeom>
          <a:solidFill>
            <a:schemeClr val="dk1">
              <a:alpha val="7843"/>
            </a:scheme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0" y="4421726"/>
            <a:ext cx="8229600" cy="5052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indent="152400">
              <a:spcBef>
                <a:spcPts val="0"/>
              </a:spcBef>
              <a:buClr>
                <a:schemeClr val="dk2"/>
              </a:buClr>
              <a:buSzPct val="100000"/>
              <a:buNone/>
              <a:defRPr sz="2400" i="1">
                <a:solidFill>
                  <a:schemeClr val="dk2"/>
                </a:solidFill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6676" y="76256"/>
            <a:ext cx="9134130" cy="5054792"/>
          </a:xfrm>
          <a:custGeom>
            <a:avLst/>
            <a:gdLst/>
            <a:ahLst/>
            <a:cxnLst/>
            <a:rect l="0" t="0" r="0" b="0"/>
            <a:pathLst>
              <a:path w="9157023" h="6739723" extrusionOk="0">
                <a:moveTo>
                  <a:pt x="1629" y="0"/>
                </a:moveTo>
                <a:lnTo>
                  <a:pt x="9157023" y="4340980"/>
                </a:lnTo>
                <a:lnTo>
                  <a:pt x="1593" y="6739723"/>
                </a:lnTo>
                <a:cubicBezTo>
                  <a:pt x="-3941" y="5123960"/>
                  <a:pt x="7163" y="1615763"/>
                  <a:pt x="1629" y="0"/>
                </a:cubicBezTo>
                <a:close/>
              </a:path>
            </a:pathLst>
          </a:custGeom>
          <a:solidFill>
            <a:srgbClr val="FFFFFF">
              <a:alpha val="6666"/>
            </a:srgbClr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100000">
              <a:schemeClr val="dk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indent="304800">
              <a:buClr>
                <a:schemeClr val="lt1"/>
              </a:buClr>
              <a:buSzPct val="100000"/>
              <a:buFont typeface="Georgia"/>
              <a:buNone/>
              <a:defRPr sz="4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152400">
              <a:spcBef>
                <a:spcPts val="600"/>
              </a:spcBef>
              <a:buClr>
                <a:schemeClr val="dk1"/>
              </a:buClr>
              <a:buSzPct val="100000"/>
              <a:buFont typeface="Georgia"/>
              <a:defRPr sz="3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42950" indent="-133350">
              <a:spcBef>
                <a:spcPts val="480"/>
              </a:spcBef>
              <a:buClr>
                <a:schemeClr val="dk1"/>
              </a:buClr>
              <a:buSzPct val="100000"/>
              <a:buFont typeface="Georgia"/>
              <a:defRPr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143000" indent="-76200">
              <a:spcBef>
                <a:spcPts val="480"/>
              </a:spcBef>
              <a:buClr>
                <a:schemeClr val="dk1"/>
              </a:buClr>
              <a:buSzPct val="100000"/>
              <a:buFont typeface="Georgia"/>
              <a:defRPr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600200" indent="-114300"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057400" indent="-114300"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514600" indent="-114300"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2971800" indent="-114300"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429000" indent="-114300"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3886200" indent="-114300">
              <a:spcBef>
                <a:spcPts val="360"/>
              </a:spcBef>
              <a:buClr>
                <a:schemeClr val="dk1"/>
              </a:buClr>
              <a:buSzPct val="100000"/>
              <a:buFont typeface="Georgia"/>
              <a:defRPr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0B6j5OShlnkRVVllUYWw1cXNvMXM/edit?usp=sharin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rive.google.com/file/d/0B6j5OShlnkRVS2ZGRjk5NkxoMlk/edit?usp=sharing" TargetMode="External"/><Relationship Id="rId4" Type="http://schemas.openxmlformats.org/officeDocument/2006/relationships/hyperlink" Target="https://drive.google.com/file/d/0B6j5OShlnkRVR0hvdXAwY1BnSms/edit?usp=shari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ctrTitle"/>
          </p:nvPr>
        </p:nvSpPr>
        <p:spPr>
          <a:xfrm>
            <a:off x="685800" y="1746892"/>
            <a:ext cx="7772400" cy="12380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Case Study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685800" y="3093357"/>
            <a:ext cx="7772400" cy="666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Lisa Hatfield, Kirk Lee, and Marcus Wenzel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What is it?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2400"/>
              <a:t>Qualitative method of research</a:t>
            </a:r>
          </a:p>
          <a:p>
            <a:endParaRPr lang="en" sz="2400"/>
          </a:p>
          <a:p>
            <a:pPr lvl="0" rtl="0">
              <a:buNone/>
            </a:pPr>
            <a:r>
              <a:rPr lang="en" sz="2400"/>
              <a:t>Explores real-life, complex, situated relationships; studies a bounded system over time (this is the case)</a:t>
            </a:r>
          </a:p>
          <a:p>
            <a:endParaRPr lang="en" sz="2400"/>
          </a:p>
          <a:p>
            <a:pPr lvl="0" rtl="0">
              <a:buNone/>
            </a:pPr>
            <a:r>
              <a:rPr lang="en" sz="2400"/>
              <a:t>Uses in-depth data collection with many sources</a:t>
            </a:r>
          </a:p>
          <a:p>
            <a:endParaRPr lang="en" sz="2400"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When should you use it?</a:t>
            </a:r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2400"/>
              <a:t>When you’re asking questions of why and how</a:t>
            </a:r>
          </a:p>
          <a:p>
            <a:pPr lvl="0" rtl="0">
              <a:buNone/>
            </a:pPr>
            <a:r>
              <a:rPr lang="en" sz="2400"/>
              <a:t>-provide in-depth exploration of a case</a:t>
            </a:r>
          </a:p>
          <a:p>
            <a:endParaRPr lang="en" sz="2400"/>
          </a:p>
          <a:p>
            <a:pPr lvl="0" rtl="0">
              <a:buNone/>
            </a:pPr>
            <a:r>
              <a:rPr lang="en" sz="2400"/>
              <a:t>When you want to include context</a:t>
            </a:r>
          </a:p>
          <a:p>
            <a:pPr lvl="0" rtl="0">
              <a:buNone/>
            </a:pPr>
            <a:r>
              <a:rPr lang="en" sz="2400"/>
              <a:t>-focus studies on program, event, or activity</a:t>
            </a:r>
          </a:p>
          <a:p>
            <a:endParaRPr lang="en" sz="2400"/>
          </a:p>
          <a:p>
            <a:pPr lvl="0" rtl="0">
              <a:buNone/>
            </a:pPr>
            <a:r>
              <a:rPr lang="en" sz="2400"/>
              <a:t>When you may be a participant in the study</a:t>
            </a:r>
          </a:p>
          <a:p>
            <a:pPr lvl="0">
              <a:buNone/>
            </a:pPr>
            <a:r>
              <a:rPr lang="en" sz="2400"/>
              <a:t>-unusual &amp; has merit-ex: bilingual education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Why should you use it?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Can provide rich information from multiple sources; information can be triangulated</a:t>
            </a:r>
          </a:p>
          <a:p>
            <a:endParaRPr lang="en"/>
          </a:p>
          <a:p>
            <a:pPr>
              <a:buNone/>
            </a:pPr>
            <a:r>
              <a:rPr lang="en"/>
              <a:t>Conclusions may be transferable to other situations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buNone/>
            </a:pPr>
            <a:r>
              <a:rPr lang="en" sz="2400"/>
              <a:t>
</a:t>
            </a:r>
            <a:r>
              <a:rPr lang="en" sz="3000"/>
              <a:t>Why should you think twice about using it?</a:t>
            </a:r>
          </a:p>
          <a:p>
            <a:endParaRPr lang="en" sz="3000"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If you are asking more “what” questions</a:t>
            </a:r>
          </a:p>
          <a:p>
            <a:endParaRPr lang="en"/>
          </a:p>
          <a:p>
            <a:pPr lvl="0" rtl="0">
              <a:buNone/>
            </a:pPr>
            <a:r>
              <a:rPr lang="en"/>
              <a:t>If you want only empirical data</a:t>
            </a:r>
          </a:p>
          <a:p>
            <a:endParaRPr lang="en"/>
          </a:p>
          <a:p>
            <a:pPr>
              <a:buNone/>
            </a:pPr>
            <a:r>
              <a:rPr lang="en"/>
              <a:t>If you want to generalize your conclusions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Example of case study used</a:t>
            </a:r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/>
              <a:t>Clark &amp; Creswell (p. 243)</a:t>
            </a:r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four high school music teachers</a:t>
            </a:r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complicated lives &amp; roles of teachers</a:t>
            </a:r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stressors associated with their different roles</a:t>
            </a:r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/>
              <a:t>researcher spent 1 semester observing teachers at school</a:t>
            </a:r>
          </a:p>
          <a:p>
            <a:pPr marL="1371600" lvl="2" indent="-381000" rtl="0">
              <a:buClr>
                <a:schemeClr val="dk1"/>
              </a:buClr>
              <a:buSzPct val="80000"/>
              <a:buFont typeface="Wingdings"/>
              <a:buChar char="§"/>
            </a:pPr>
            <a:r>
              <a:rPr lang="en"/>
              <a:t>conduct interviews, collect documents, identify themes that emerged</a:t>
            </a:r>
          </a:p>
          <a:p>
            <a:pPr marL="1828800" lvl="3" indent="-342900" rtl="0">
              <a:buClr>
                <a:schemeClr val="dk1"/>
              </a:buClr>
              <a:buSzPct val="99999"/>
              <a:buFont typeface="Arial"/>
              <a:buChar char="•"/>
            </a:pPr>
            <a:r>
              <a:rPr lang="en"/>
              <a:t>role ambiguity, role conflict, role overload, underutilization of skills, resource inadequacy, and nonparticipation.  </a:t>
            </a:r>
          </a:p>
          <a:p>
            <a:pPr marL="914400" lvl="0" indent="0" rtl="0">
              <a:buNone/>
            </a:pPr>
            <a:r>
              <a:rPr lang="en" sz="2400"/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A Case Study Debate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1800" u="sng">
                <a:solidFill>
                  <a:schemeClr val="hlink"/>
                </a:solidFill>
                <a:hlinkClick r:id="rId3"/>
              </a:rPr>
              <a:t>Eisenhardt, K. (1989). Building theories from case study research.  </a:t>
            </a:r>
            <a:r>
              <a:rPr lang="en" sz="1800" i="1" u="sng">
                <a:solidFill>
                  <a:schemeClr val="hlink"/>
                </a:solidFill>
                <a:hlinkClick r:id="rId3"/>
              </a:rPr>
              <a:t>The Academy of Management Review, 14</a:t>
            </a:r>
            <a:r>
              <a:rPr lang="en" sz="1800" u="sng">
                <a:solidFill>
                  <a:schemeClr val="hlink"/>
                </a:solidFill>
                <a:hlinkClick r:id="rId3"/>
              </a:rPr>
              <a:t>(4), 532-550.</a:t>
            </a:r>
          </a:p>
          <a:p>
            <a:endParaRPr lang="en" sz="1800" u="sng">
              <a:solidFill>
                <a:schemeClr val="hlink"/>
              </a:solidFill>
              <a:hlinkClick r:id="rId3"/>
            </a:endParaRPr>
          </a:p>
          <a:p>
            <a:pPr lvl="0" rtl="0">
              <a:buNone/>
            </a:pPr>
            <a:r>
              <a:rPr lang="en" sz="1800" u="sng">
                <a:solidFill>
                  <a:schemeClr val="hlink"/>
                </a:solidFill>
                <a:hlinkClick r:id="rId4"/>
              </a:rPr>
              <a:t>Dyer, W., &amp; Wilkins, A. (1991). Better stories, not better constructs, to generate better theory: A rejoinder to Eisenhardt.  </a:t>
            </a:r>
            <a:r>
              <a:rPr lang="en" sz="1800" i="1" u="sng">
                <a:solidFill>
                  <a:schemeClr val="hlink"/>
                </a:solidFill>
                <a:hlinkClick r:id="rId4"/>
              </a:rPr>
              <a:t>The Academy of Management Review, 16</a:t>
            </a:r>
            <a:r>
              <a:rPr lang="en" sz="1800" u="sng">
                <a:solidFill>
                  <a:schemeClr val="hlink"/>
                </a:solidFill>
                <a:hlinkClick r:id="rId4"/>
              </a:rPr>
              <a:t>(3), 613-619.</a:t>
            </a:r>
          </a:p>
          <a:p>
            <a:endParaRPr lang="en" sz="1800" u="sng">
              <a:solidFill>
                <a:schemeClr val="hlink"/>
              </a:solidFill>
              <a:hlinkClick r:id="rId4"/>
            </a:endParaRPr>
          </a:p>
          <a:p>
            <a:pPr lvl="0" rtl="0">
              <a:buNone/>
            </a:pPr>
            <a:r>
              <a:rPr lang="en" sz="1800" u="sng">
                <a:solidFill>
                  <a:schemeClr val="hlink"/>
                </a:solidFill>
                <a:hlinkClick r:id="rId5"/>
              </a:rPr>
              <a:t>Eisenhardt, K. (1991).  Better stories and better constructs: The case for rigor and comparative logic.  </a:t>
            </a:r>
            <a:r>
              <a:rPr lang="en" sz="1800" i="1" u="sng">
                <a:solidFill>
                  <a:schemeClr val="hlink"/>
                </a:solidFill>
                <a:hlinkClick r:id="rId5"/>
              </a:rPr>
              <a:t>The Academy of Management Review, 16</a:t>
            </a:r>
            <a:r>
              <a:rPr lang="en" sz="1800" u="sng">
                <a:solidFill>
                  <a:schemeClr val="hlink"/>
                </a:solidFill>
                <a:hlinkClick r:id="rId5"/>
              </a:rPr>
              <a:t>(3), 620-627.</a:t>
            </a:r>
          </a:p>
          <a:p>
            <a:endParaRPr lang="en" sz="1800" u="sng">
              <a:solidFill>
                <a:schemeClr val="hlink"/>
              </a:solidFill>
              <a:hlinkClick r:id="rId5"/>
            </a:endParaRPr>
          </a:p>
          <a:p>
            <a:endParaRPr lang="en" sz="1800" u="sng">
              <a:solidFill>
                <a:schemeClr val="hlink"/>
              </a:solidFill>
              <a:hlinkClick r:id="rId5"/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buNone/>
            </a:pPr>
            <a:r>
              <a:rPr lang="en"/>
              <a:t>Key scholars &amp; references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200000"/>
            <a:ext cx="8407200" cy="3653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Creswell, J. (2013). </a:t>
            </a:r>
            <a:r>
              <a:rPr lang="en" sz="1200" i="1">
                <a:latin typeface="Times New Roman"/>
                <a:ea typeface="Times New Roman"/>
                <a:cs typeface="Times New Roman"/>
                <a:sym typeface="Times New Roman"/>
              </a:rPr>
              <a:t>Qualitative inquiry &amp; research design: Choosing among five approaches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 (3rd ed.). </a:t>
            </a:r>
          </a:p>
          <a:p>
            <a:pPr marL="0" lvl="0" indent="45720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Los Angeles, CA: Sage Publications.</a:t>
            </a:r>
          </a:p>
          <a:p>
            <a:pPr marL="0" lvl="0" indent="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Merriam, S. B. (1998). </a:t>
            </a:r>
            <a:r>
              <a:rPr lang="en" sz="1200" i="1">
                <a:latin typeface="Times New Roman"/>
                <a:ea typeface="Times New Roman"/>
                <a:cs typeface="Times New Roman"/>
                <a:sym typeface="Times New Roman"/>
              </a:rPr>
              <a:t>Qualitative research and case study applications in education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</a:p>
          <a:p>
            <a:pPr marL="0" lvl="0" indent="457200" rtl="0">
              <a:lnSpc>
                <a:spcPct val="200000"/>
              </a:lnSpc>
              <a:spcBef>
                <a:spcPts val="0"/>
              </a:spcBef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San Francisco, CA: Jossey-Bass Publishers. </a:t>
            </a:r>
          </a:p>
          <a:p>
            <a:pPr marL="406400" lvl="0" indent="-393700" rtl="0">
              <a:lnSpc>
                <a:spcPct val="2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Patton, M. Q. (1990). </a:t>
            </a:r>
            <a:r>
              <a:rPr lang="en" sz="1200" i="1">
                <a:latin typeface="Times New Roman"/>
                <a:ea typeface="Times New Roman"/>
                <a:cs typeface="Times New Roman"/>
                <a:sym typeface="Times New Roman"/>
              </a:rPr>
              <a:t>Qualitative evaluation and research methods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 (2nd ed.). Newbury Park, CA: </a:t>
            </a:r>
          </a:p>
          <a:p>
            <a:pPr marL="863600" lvl="0" indent="-393700" rtl="0">
              <a:lnSpc>
                <a:spcPct val="2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Sage Publications. </a:t>
            </a:r>
          </a:p>
          <a:p>
            <a:pPr marL="0" lvl="0" indent="0" rtl="0">
              <a:lnSpc>
                <a:spcPct val="2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Plano Clark, V. L., &amp; Creswell, J. (2010).  </a:t>
            </a:r>
            <a:r>
              <a:rPr lang="en" sz="1200" i="1">
                <a:latin typeface="Times New Roman"/>
                <a:ea typeface="Times New Roman"/>
                <a:cs typeface="Times New Roman"/>
                <a:sym typeface="Times New Roman"/>
              </a:rPr>
              <a:t>Understanding research:  A consumer’s guide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. Upper Saddle River, NJ:  Pearson.</a:t>
            </a:r>
          </a:p>
          <a:p>
            <a:pPr lvl="0" rtl="0">
              <a:lnSpc>
                <a:spcPct val="2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Stake, R. E. (2006). </a:t>
            </a:r>
            <a:r>
              <a:rPr lang="en" sz="1200" i="1">
                <a:latin typeface="Times New Roman"/>
                <a:ea typeface="Times New Roman"/>
                <a:cs typeface="Times New Roman"/>
                <a:sym typeface="Times New Roman"/>
              </a:rPr>
              <a:t>Multiple case study analysis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. New York, NY: Guilford Press. </a:t>
            </a:r>
          </a:p>
          <a:p>
            <a:pPr lvl="0" rtl="0">
              <a:lnSpc>
                <a:spcPct val="2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Yin, R. K. (2014). </a:t>
            </a:r>
            <a:r>
              <a:rPr lang="en" sz="1200" i="1">
                <a:latin typeface="Times New Roman"/>
                <a:ea typeface="Times New Roman"/>
                <a:cs typeface="Times New Roman"/>
                <a:sym typeface="Times New Roman"/>
              </a:rPr>
              <a:t>Case study research: Design and methods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 (5th ed.). Thousand Oaks, CA: </a:t>
            </a:r>
          </a:p>
          <a:p>
            <a:pPr lvl="0" indent="457200" rtl="0">
              <a:lnSpc>
                <a:spcPct val="2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Sage Publications. </a:t>
            </a:r>
          </a:p>
          <a:p>
            <a:endParaRPr lang="en"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paper-plane">
  <a:themeElements>
    <a:clrScheme name="Custom 354">
      <a:dk1>
        <a:srgbClr val="000000"/>
      </a:dk1>
      <a:lt1>
        <a:srgbClr val="FFFFFF"/>
      </a:lt1>
      <a:dk2>
        <a:srgbClr val="30182B"/>
      </a:dk2>
      <a:lt2>
        <a:srgbClr val="DFDFDF"/>
      </a:lt2>
      <a:accent1>
        <a:srgbClr val="592D50"/>
      </a:accent1>
      <a:accent2>
        <a:srgbClr val="D3A67A"/>
      </a:accent2>
      <a:accent3>
        <a:srgbClr val="45485F"/>
      </a:accent3>
      <a:accent4>
        <a:srgbClr val="6B9756"/>
      </a:accent4>
      <a:accent5>
        <a:srgbClr val="7D576E"/>
      </a:accent5>
      <a:accent6>
        <a:srgbClr val="4C1A23"/>
      </a:accent6>
      <a:hlink>
        <a:srgbClr val="511E3E"/>
      </a:hlink>
      <a:folHlink>
        <a:srgbClr val="9EA0A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</Words>
  <Application>Microsoft Office PowerPoint</Application>
  <PresentationFormat>On-screen Show (16:9)</PresentationFormat>
  <Paragraphs>60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paper-plane</vt:lpstr>
      <vt:lpstr>Case Study</vt:lpstr>
      <vt:lpstr>What is it?</vt:lpstr>
      <vt:lpstr>When should you use it?</vt:lpstr>
      <vt:lpstr>Why should you use it?</vt:lpstr>
      <vt:lpstr>
Why should you think twice about using it? </vt:lpstr>
      <vt:lpstr>Example of case study used</vt:lpstr>
      <vt:lpstr>A Case Study Debate</vt:lpstr>
      <vt:lpstr>Key scholars &amp; 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</dc:title>
  <dc:creator>Micki Caskey</dc:creator>
  <cp:lastModifiedBy>caskeym</cp:lastModifiedBy>
  <cp:revision>1</cp:revision>
  <dcterms:modified xsi:type="dcterms:W3CDTF">2014-05-05T16:12:36Z</dcterms:modified>
</cp:coreProperties>
</file>